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4" r:id="rId3"/>
    <p:sldId id="277" r:id="rId4"/>
    <p:sldId id="270" r:id="rId5"/>
    <p:sldId id="261" r:id="rId6"/>
    <p:sldId id="286" r:id="rId7"/>
    <p:sldId id="273" r:id="rId8"/>
    <p:sldId id="260" r:id="rId9"/>
    <p:sldId id="265" r:id="rId10"/>
    <p:sldId id="271" r:id="rId11"/>
    <p:sldId id="267" r:id="rId12"/>
    <p:sldId id="285" r:id="rId13"/>
    <p:sldId id="272" r:id="rId14"/>
    <p:sldId id="287" r:id="rId15"/>
    <p:sldId id="268" r:id="rId16"/>
    <p:sldId id="283" r:id="rId17"/>
    <p:sldId id="280" r:id="rId18"/>
    <p:sldId id="278" r:id="rId19"/>
    <p:sldId id="288" r:id="rId20"/>
    <p:sldId id="289" r:id="rId21"/>
    <p:sldId id="279" r:id="rId22"/>
  </p:sldIdLst>
  <p:sldSz cx="10080625" cy="7559675"/>
  <p:notesSz cx="6797675" cy="9926638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>
        <p:scale>
          <a:sx n="100" d="100"/>
          <a:sy n="100" d="100"/>
        </p:scale>
        <p:origin x="-1626" y="-5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494CD7A-C374-429F-AAE1-1F2CD0FF5834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F057D7B8-E978-4DEC-8147-9011291635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84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  <p:sp>
        <p:nvSpPr>
          <p:cNvPr id="3101" name="Rectangle 2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4063"/>
            <a:ext cx="4903787" cy="367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102" name="Rectangle 30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69"/>
            <a:ext cx="5397314" cy="4424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09211" cy="453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IE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09211" cy="453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IE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/>
          </p:nvPr>
        </p:nvSpPr>
        <p:spPr bwMode="auto">
          <a:xfrm>
            <a:off x="0" y="9428464"/>
            <a:ext cx="2909211" cy="453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IE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8464"/>
            <a:ext cx="2909211" cy="453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2137B70-FF1E-4292-8A39-D49122A4EACB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8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86C9D6-C30F-4A24-ACEB-99C2671FF190}" type="slidenum">
              <a:rPr lang="en-IE"/>
              <a:pPr/>
              <a:t>5</a:t>
            </a:fld>
            <a:endParaRPr lang="en-IE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48495" y="9429938"/>
            <a:ext cx="2946325" cy="4937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2467" tIns="41234" rIns="82467" bIns="41234"/>
          <a:lstStyle/>
          <a:p>
            <a:pPr>
              <a:lnSpc>
                <a:spcPct val="94000"/>
              </a:lnSpc>
              <a:buClrTx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</a:pPr>
            <a:fld id="{4A402B60-F771-4C2C-8255-5D5F5D4D2CDF}" type="slidenum">
              <a:rPr lang="en-IE" sz="1300">
                <a:solidFill>
                  <a:srgbClr val="FFFFFF"/>
                </a:solidFill>
              </a:rPr>
              <a:pPr>
                <a:lnSpc>
                  <a:spcPct val="94000"/>
                </a:lnSpc>
                <a:buClrTx/>
                <a:tabLst>
                  <a:tab pos="0" algn="l"/>
                  <a:tab pos="410205" algn="l"/>
                  <a:tab pos="821864" algn="l"/>
                  <a:tab pos="1233523" algn="l"/>
                  <a:tab pos="1645183" algn="l"/>
                  <a:tab pos="2056842" algn="l"/>
                  <a:tab pos="2468501" algn="l"/>
                  <a:tab pos="2880160" algn="l"/>
                  <a:tab pos="3291820" algn="l"/>
                  <a:tab pos="3703478" algn="l"/>
                  <a:tab pos="4115138" algn="l"/>
                  <a:tab pos="4526797" algn="l"/>
                  <a:tab pos="4938457" algn="l"/>
                  <a:tab pos="5350115" algn="l"/>
                  <a:tab pos="5761775" algn="l"/>
                  <a:tab pos="6173434" algn="l"/>
                  <a:tab pos="6585093" algn="l"/>
                  <a:tab pos="6996752" algn="l"/>
                  <a:tab pos="7408412" algn="l"/>
                  <a:tab pos="7820071" algn="l"/>
                  <a:tab pos="8231730" algn="l"/>
                </a:tabLst>
              </a:pPr>
              <a:t>5</a:t>
            </a:fld>
            <a:endParaRPr lang="en-IE" sz="130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86C9D6-C30F-4A24-ACEB-99C2671FF190}" type="slidenum">
              <a:rPr lang="en-IE"/>
              <a:pPr/>
              <a:t>6</a:t>
            </a:fld>
            <a:endParaRPr lang="en-IE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48495" y="9429938"/>
            <a:ext cx="2946325" cy="4937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2467" tIns="41234" rIns="82467" bIns="41234"/>
          <a:lstStyle/>
          <a:p>
            <a:pPr>
              <a:lnSpc>
                <a:spcPct val="94000"/>
              </a:lnSpc>
              <a:buClrTx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</a:pPr>
            <a:fld id="{4A402B60-F771-4C2C-8255-5D5F5D4D2CDF}" type="slidenum">
              <a:rPr lang="en-IE" sz="1300">
                <a:solidFill>
                  <a:srgbClr val="FFFFFF"/>
                </a:solidFill>
              </a:rPr>
              <a:pPr>
                <a:lnSpc>
                  <a:spcPct val="94000"/>
                </a:lnSpc>
                <a:buClrTx/>
                <a:tabLst>
                  <a:tab pos="0" algn="l"/>
                  <a:tab pos="410205" algn="l"/>
                  <a:tab pos="821864" algn="l"/>
                  <a:tab pos="1233523" algn="l"/>
                  <a:tab pos="1645183" algn="l"/>
                  <a:tab pos="2056842" algn="l"/>
                  <a:tab pos="2468501" algn="l"/>
                  <a:tab pos="2880160" algn="l"/>
                  <a:tab pos="3291820" algn="l"/>
                  <a:tab pos="3703478" algn="l"/>
                  <a:tab pos="4115138" algn="l"/>
                  <a:tab pos="4526797" algn="l"/>
                  <a:tab pos="4938457" algn="l"/>
                  <a:tab pos="5350115" algn="l"/>
                  <a:tab pos="5761775" algn="l"/>
                  <a:tab pos="6173434" algn="l"/>
                  <a:tab pos="6585093" algn="l"/>
                  <a:tab pos="6996752" algn="l"/>
                  <a:tab pos="7408412" algn="l"/>
                  <a:tab pos="7820071" algn="l"/>
                  <a:tab pos="8231730" algn="l"/>
                </a:tabLst>
              </a:pPr>
              <a:t>6</a:t>
            </a:fld>
            <a:endParaRPr lang="en-IE" sz="130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B34D09-7892-4FEE-B887-F53069BB253E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23CCFF-89B6-4A87-B1D8-B5EEAF1E4B0E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3925" y="301625"/>
            <a:ext cx="2255838" cy="6410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8287" cy="6410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F8FEC8-E340-44F5-9D87-8BFE973C018B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2CFCF9-36F8-452F-B01F-3A4CD8C644E2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E63EAA-7D3B-4A1D-BC10-EE407CB042E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7062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1768475"/>
            <a:ext cx="443706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13416-7D11-4D29-AAE1-E279FE526D6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DDE98E-90A7-4DE2-A389-48D1F12E35CD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9F1354-0167-4EDE-BFA7-22B7BA33BE0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BB82FC-D8EF-4C23-8E4A-1D270E2CB3CB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35F3DB-1CEE-4796-9EE1-BA9A38DC7226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5E5BE4-8841-4E72-B226-5B6EBB7AF33C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1762" cy="121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298700" cy="47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D75D703-8519-418E-8CDB-5FB1B81D7F9A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6525" cy="4943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xStyles>
    <p:titleStyle>
      <a:lvl1pPr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chemeClr val="tx1"/>
          </a:solidFill>
          <a:latin typeface="+mn-lt"/>
          <a:ea typeface="+mj-ea"/>
          <a:cs typeface="+mj-cs"/>
        </a:defRPr>
      </a:lvl1pPr>
      <a:lvl2pPr marL="742950" indent="-28575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5720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Marriage of Moodle (and Word)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487864" cy="1931988"/>
          </a:xfrm>
        </p:spPr>
        <p:txBody>
          <a:bodyPr/>
          <a:lstStyle/>
          <a:p>
            <a:r>
              <a:rPr lang="en-IE" dirty="0" smtClean="0"/>
              <a:t>Eoin Campbell,</a:t>
            </a:r>
            <a:br>
              <a:rPr lang="en-IE" dirty="0" smtClean="0"/>
            </a:br>
            <a:r>
              <a:rPr lang="en-IE" dirty="0" smtClean="0"/>
              <a:t>Kimmage Development Studies Centre,</a:t>
            </a:r>
            <a:br>
              <a:rPr lang="en-IE" dirty="0" smtClean="0"/>
            </a:br>
            <a:r>
              <a:rPr lang="en-IE" dirty="0" smtClean="0"/>
              <a:t>Dublin, Ireland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56" y="323453"/>
            <a:ext cx="6048672" cy="792088"/>
          </a:xfrm>
        </p:spPr>
        <p:txBody>
          <a:bodyPr/>
          <a:lstStyle/>
          <a:p>
            <a:pPr algn="ctr"/>
            <a:r>
              <a:rPr lang="en-IE" sz="4400" dirty="0" smtClean="0"/>
              <a:t>Pictures/Images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7" y="1043533"/>
            <a:ext cx="6840759" cy="365781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4824" y="5075981"/>
            <a:ext cx="8639943" cy="13681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Imports and stores Web-compatible picture formats (GIF, PNG, JPG)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dirty="0" smtClean="0"/>
              <a:t>Microsoft Word Shapes, SmartArt, Charts are not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Picture width, height and alternate text attributes are retained</a:t>
            </a:r>
          </a:p>
        </p:txBody>
      </p:sp>
    </p:spTree>
    <p:extLst>
      <p:ext uri="{BB962C8B-B14F-4D97-AF65-F5344CB8AC3E}">
        <p14:creationId xmlns:p14="http://schemas.microsoft.com/office/powerpoint/2010/main" val="18977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Importing Tables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043533"/>
            <a:ext cx="9001000" cy="440347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1800" y="5580037"/>
            <a:ext cx="9097963" cy="9361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Handles column and row headings, and merged/spanned cells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Improves both accessibility and presentation quality (via CSS)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2643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56" y="323453"/>
            <a:ext cx="7992888" cy="792088"/>
          </a:xfrm>
        </p:spPr>
        <p:txBody>
          <a:bodyPr/>
          <a:lstStyle/>
          <a:p>
            <a:pPr algn="ctr"/>
            <a:r>
              <a:rPr lang="en-IE" sz="4400" dirty="0" smtClean="0"/>
              <a:t>Highlight Boxes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15540"/>
            <a:ext cx="7848872" cy="448993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4824" y="5580037"/>
            <a:ext cx="8639943" cy="864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Supports predefined highlight boxes that present nicely using 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800" dirty="0" smtClean="0"/>
              <a:t>Identified in Word </a:t>
            </a:r>
            <a:r>
              <a:rPr lang="en-IE" sz="1800" dirty="0"/>
              <a:t>with Heading </a:t>
            </a:r>
            <a:r>
              <a:rPr lang="en-IE" sz="1800" dirty="0" smtClean="0"/>
              <a:t>style 4..</a:t>
            </a:r>
            <a:r>
              <a:rPr lang="en-IE" sz="1800" dirty="0"/>
              <a:t>8 in row 1 </a:t>
            </a:r>
            <a:r>
              <a:rPr lang="en-IE" sz="1800" dirty="0" smtClean="0"/>
              <a:t>of a 2-row, 1-column table</a:t>
            </a:r>
          </a:p>
        </p:txBody>
      </p:sp>
    </p:spTree>
    <p:extLst>
      <p:ext uri="{BB962C8B-B14F-4D97-AF65-F5344CB8AC3E}">
        <p14:creationId xmlns:p14="http://schemas.microsoft.com/office/powerpoint/2010/main" val="28025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1626"/>
            <a:ext cx="8567935" cy="885924"/>
          </a:xfrm>
        </p:spPr>
        <p:txBody>
          <a:bodyPr/>
          <a:lstStyle/>
          <a:p>
            <a:pPr algn="ctr"/>
            <a:r>
              <a:rPr lang="en-IE" sz="3600" dirty="0" smtClean="0"/>
              <a:t>Microsoft Equation Editor to MathML</a:t>
            </a:r>
            <a:endParaRPr lang="en-IE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3" y="1475581"/>
            <a:ext cx="4994748" cy="460851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239343" cy="45749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Word equations written in Office Math </a:t>
            </a:r>
            <a:r>
              <a:rPr lang="en-IE" sz="2000" dirty="0" err="1" smtClean="0"/>
              <a:t>Markup</a:t>
            </a:r>
            <a:r>
              <a:rPr lang="en-IE" sz="2000" dirty="0" smtClean="0"/>
              <a:t> Language (OMML)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Microsoft provide Open Source XSLT OMML to MathML conversion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Moodle supports MathJax, </a:t>
            </a:r>
            <a:r>
              <a:rPr lang="en-IE" sz="2000" dirty="0" err="1" smtClean="0"/>
              <a:t>Javascript</a:t>
            </a:r>
            <a:r>
              <a:rPr lang="en-IE" sz="2000" dirty="0" smtClean="0"/>
              <a:t>-based MathML rendering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Plugins include OMML2MathML scripts</a:t>
            </a:r>
          </a:p>
        </p:txBody>
      </p:sp>
    </p:spTree>
    <p:extLst>
      <p:ext uri="{BB962C8B-B14F-4D97-AF65-F5344CB8AC3E}">
        <p14:creationId xmlns:p14="http://schemas.microsoft.com/office/powerpoint/2010/main" val="24907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1626"/>
            <a:ext cx="8567935" cy="885924"/>
          </a:xfrm>
        </p:spPr>
        <p:txBody>
          <a:bodyPr/>
          <a:lstStyle/>
          <a:p>
            <a:pPr algn="ctr"/>
            <a:r>
              <a:rPr lang="en-IE" sz="3600" dirty="0" smtClean="0"/>
              <a:t>Getting </a:t>
            </a:r>
            <a:r>
              <a:rPr lang="en-IE" sz="3600" dirty="0" smtClean="0"/>
              <a:t>Started Creating a Book</a:t>
            </a:r>
            <a:endParaRPr lang="en-IE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16" y="1763613"/>
            <a:ext cx="5920109" cy="424847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31799" y="1581150"/>
            <a:ext cx="3600401" cy="4862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Google Docs</a:t>
            </a:r>
            <a:endParaRPr lang="en-IE" sz="2000" dirty="0" smtClean="0"/>
          </a:p>
          <a:p>
            <a:pPr marL="561600" lvl="1" indent="-285750">
              <a:buFont typeface="Arial" panose="020B0604020202020204" pitchFamily="34" charset="0"/>
              <a:buChar char="•"/>
            </a:pPr>
            <a:r>
              <a:rPr lang="en-IE" sz="1800" dirty="0" smtClean="0"/>
              <a:t>Download as </a:t>
            </a:r>
            <a:r>
              <a:rPr lang="en-IE" sz="1800" dirty="0" smtClean="0"/>
              <a:t>Word </a:t>
            </a:r>
            <a:r>
              <a:rPr lang="en-IE" sz="1800" dirty="0" smtClean="0"/>
              <a:t>.</a:t>
            </a:r>
            <a:r>
              <a:rPr lang="en-IE" sz="1800" dirty="0" err="1" smtClean="0"/>
              <a:t>docx</a:t>
            </a:r>
            <a:r>
              <a:rPr lang="en-IE" sz="1800" dirty="0" smtClean="0"/>
              <a:t> file</a:t>
            </a:r>
            <a:endParaRPr lang="en-I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eBook</a:t>
            </a:r>
            <a:endParaRPr lang="en-IE" sz="2000" dirty="0" smtClean="0"/>
          </a:p>
          <a:p>
            <a:pPr marL="561600" lvl="1" indent="-285750">
              <a:buFont typeface="Arial" panose="020B0604020202020204" pitchFamily="34" charset="0"/>
              <a:buChar char="•"/>
            </a:pPr>
            <a:r>
              <a:rPr lang="en-IE" sz="1800" dirty="0" smtClean="0"/>
              <a:t>Import into </a:t>
            </a:r>
            <a:r>
              <a:rPr lang="en-IE" sz="1800" dirty="0" smtClean="0"/>
              <a:t>a Moodle </a:t>
            </a:r>
            <a:r>
              <a:rPr lang="en-IE" sz="1800" dirty="0" smtClean="0"/>
              <a:t>Book (</a:t>
            </a:r>
            <a:r>
              <a:rPr lang="en-IE" sz="1800" dirty="0" err="1" smtClean="0"/>
              <a:t>Lucimoo</a:t>
            </a:r>
            <a:r>
              <a:rPr lang="en-IE" sz="1800" dirty="0" smtClean="0"/>
              <a:t>) and export to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LibreOffice Writer</a:t>
            </a:r>
          </a:p>
          <a:p>
            <a:pPr marL="561600" lvl="1" indent="-285750">
              <a:buFont typeface="Arial" panose="020B0604020202020204" pitchFamily="34" charset="0"/>
              <a:buChar char="•"/>
            </a:pPr>
            <a:r>
              <a:rPr lang="en-IE" sz="1800" dirty="0"/>
              <a:t>Save as .</a:t>
            </a:r>
            <a:r>
              <a:rPr lang="en-IE" sz="1800" dirty="0" err="1"/>
              <a:t>docx</a:t>
            </a:r>
            <a:r>
              <a:rPr lang="en-IE" sz="1800" dirty="0"/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Ideally, edit in Word</a:t>
            </a:r>
          </a:p>
          <a:p>
            <a:pPr marL="561600" lvl="2" indent="-342900"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n-IE" sz="1600" dirty="0" smtClean="0"/>
              <a:t>Best for style name usage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3792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741908"/>
          </a:xfrm>
        </p:spPr>
        <p:txBody>
          <a:bodyPr/>
          <a:lstStyle/>
          <a:p>
            <a:pPr algn="ctr"/>
            <a:r>
              <a:rPr lang="en-IE" sz="4000" b="0" dirty="0" smtClean="0"/>
              <a:t>Editin</a:t>
            </a:r>
            <a:r>
              <a:rPr lang="en-IE" sz="4000" dirty="0" smtClean="0"/>
              <a:t>g</a:t>
            </a:r>
            <a:r>
              <a:rPr lang="en-IE" sz="4000" b="0" dirty="0" smtClean="0"/>
              <a:t>: </a:t>
            </a:r>
            <a:r>
              <a:rPr lang="en-IE" sz="4000" b="0" dirty="0" err="1" smtClean="0"/>
              <a:t>MoodleBook</a:t>
            </a:r>
            <a:r>
              <a:rPr lang="en-IE" sz="4000" b="0" dirty="0" smtClean="0"/>
              <a:t> Word Template</a:t>
            </a:r>
            <a:endParaRPr lang="en-IE" sz="40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187549"/>
            <a:ext cx="9001570" cy="397471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5776" y="4427909"/>
            <a:ext cx="9313987" cy="20882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Download from www.Moodle2Word.net</a:t>
            </a:r>
            <a:endParaRPr lang="en-I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Gathers</a:t>
            </a:r>
            <a:r>
              <a:rPr lang="en-US" dirty="0" smtClean="0"/>
              <a:t> the most common styles in one Ribbon menu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Styles are more explicit and easier to 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Defines keyboard shortcuts, e.g. &lt;Ctrl&gt;+1 = Heading 1</a:t>
            </a:r>
          </a:p>
        </p:txBody>
      </p:sp>
    </p:spTree>
    <p:extLst>
      <p:ext uri="{BB962C8B-B14F-4D97-AF65-F5344CB8AC3E}">
        <p14:creationId xmlns:p14="http://schemas.microsoft.com/office/powerpoint/2010/main" val="2994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Microsoft Word File Import/Export Set</a:t>
            </a:r>
            <a:endParaRPr lang="en-I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12" y="2383887"/>
            <a:ext cx="5392696" cy="3192528"/>
          </a:xfrm>
        </p:spPr>
      </p:pic>
    </p:spTree>
    <p:extLst>
      <p:ext uri="{BB962C8B-B14F-4D97-AF65-F5344CB8AC3E}">
        <p14:creationId xmlns:p14="http://schemas.microsoft.com/office/powerpoint/2010/main" val="31844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 smtClean="0"/>
              <a:t>Atto</a:t>
            </a:r>
            <a:r>
              <a:rPr lang="en-IE" dirty="0" smtClean="0"/>
              <a:t> Text Editor: Word File Import Plugin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1835620"/>
            <a:ext cx="8579914" cy="1944217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7824" y="4067868"/>
            <a:ext cx="8881939" cy="23762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Supports drag and </a:t>
            </a:r>
            <a:r>
              <a:rPr lang="en-US" dirty="0" smtClean="0"/>
              <a:t>drop Word file into text field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See Chris </a:t>
            </a:r>
            <a:r>
              <a:rPr lang="en-US" dirty="0" err="1" smtClean="0"/>
              <a:t>Kenniburg</a:t>
            </a:r>
            <a:r>
              <a:rPr lang="en-US" dirty="0" smtClean="0"/>
              <a:t> YouTube demo http://tinyurl.com/wordimportvideo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 smtClean="0"/>
              <a:t>could also use it for blog entries, </a:t>
            </a:r>
            <a:r>
              <a:rPr lang="en-US" dirty="0" smtClean="0"/>
              <a:t>essays, etc.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91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Question Format Word Import Plugin</a:t>
            </a:r>
            <a:endParaRPr lang="en-IE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9" y="870332"/>
            <a:ext cx="5304436" cy="5573801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115542"/>
            <a:ext cx="2808882" cy="5256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Entire question is </a:t>
            </a:r>
            <a:r>
              <a:rPr lang="en-IE" sz="2000" dirty="0"/>
              <a:t>visible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Many questions can be managed in 1 Word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Convenient review, printing, spell-checking, and bulk editing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Categories </a:t>
            </a:r>
            <a:r>
              <a:rPr lang="en-IE" sz="2000" dirty="0"/>
              <a:t>and questions can be easily re-organised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Offline </a:t>
            </a:r>
            <a:r>
              <a:rPr lang="en-IE" sz="2000" dirty="0"/>
              <a:t>editing is possible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423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813916"/>
          </a:xfrm>
        </p:spPr>
        <p:txBody>
          <a:bodyPr/>
          <a:lstStyle/>
          <a:p>
            <a:r>
              <a:rPr lang="en-IE" dirty="0" smtClean="0"/>
              <a:t>Question Preview Within Word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1088579"/>
            <a:ext cx="8208912" cy="5314440"/>
          </a:xfrm>
        </p:spPr>
      </p:pic>
    </p:spTree>
    <p:extLst>
      <p:ext uri="{BB962C8B-B14F-4D97-AF65-F5344CB8AC3E}">
        <p14:creationId xmlns:p14="http://schemas.microsoft.com/office/powerpoint/2010/main" val="5956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813916"/>
          </a:xfrm>
        </p:spPr>
        <p:txBody>
          <a:bodyPr/>
          <a:lstStyle/>
          <a:p>
            <a:pPr algn="ctr"/>
            <a:r>
              <a:rPr lang="en-IE" sz="4000" b="0" dirty="0" smtClean="0"/>
              <a:t>Kimmage DSC</a:t>
            </a:r>
            <a:endParaRPr lang="en-IE" sz="4000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03808" y="1331565"/>
            <a:ext cx="4968552" cy="51125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Offers </a:t>
            </a:r>
            <a:r>
              <a:rPr lang="en-IE" sz="2400" dirty="0" smtClean="0"/>
              <a:t>distance learning MA </a:t>
            </a:r>
            <a:r>
              <a:rPr lang="en-IE" sz="2400" dirty="0" smtClean="0"/>
              <a:t>in International Development programme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2000" dirty="0"/>
              <a:t>Also </a:t>
            </a:r>
            <a:r>
              <a:rPr lang="en-IE" sz="2000" dirty="0" smtClean="0"/>
              <a:t>BA with </a:t>
            </a:r>
            <a:r>
              <a:rPr lang="en-IE" sz="2000" dirty="0" err="1" smtClean="0"/>
              <a:t>Maynooth</a:t>
            </a:r>
            <a:r>
              <a:rPr lang="en-IE" sz="2000" dirty="0" smtClean="0"/>
              <a:t> University</a:t>
            </a:r>
            <a:endParaRPr lang="en-IE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CPD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&gt; 50% students are located in sub-Saharan Africa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Largely </a:t>
            </a:r>
            <a:r>
              <a:rPr lang="en-IE" sz="2000" dirty="0" smtClean="0"/>
              <a:t>NGO or government staff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Working </a:t>
            </a:r>
            <a:r>
              <a:rPr lang="en-IE" sz="2000" dirty="0" smtClean="0"/>
              <a:t>in national or local </a:t>
            </a:r>
            <a:r>
              <a:rPr lang="en-IE" sz="2000" dirty="0" smtClean="0"/>
              <a:t>offices or </a:t>
            </a:r>
            <a:r>
              <a:rPr lang="en-IE" sz="2000" dirty="0" smtClean="0"/>
              <a:t>“in the field”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May </a:t>
            </a:r>
            <a:r>
              <a:rPr lang="en-IE" sz="2400" b="1" i="1" dirty="0" smtClean="0"/>
              <a:t>not have “always on” access to Internet, power </a:t>
            </a:r>
            <a:r>
              <a:rPr lang="en-IE" sz="2400" b="1" i="1" dirty="0"/>
              <a:t>or even</a:t>
            </a:r>
            <a:r>
              <a:rPr lang="en-IE" sz="2400" b="1" i="1" dirty="0" smtClean="0"/>
              <a:t> light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89" y="1331565"/>
            <a:ext cx="3994613" cy="4752528"/>
          </a:xfrm>
        </p:spPr>
      </p:pic>
    </p:spTree>
    <p:extLst>
      <p:ext uri="{BB962C8B-B14F-4D97-AF65-F5344CB8AC3E}">
        <p14:creationId xmlns:p14="http://schemas.microsoft.com/office/powerpoint/2010/main" val="13917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813916"/>
          </a:xfrm>
        </p:spPr>
        <p:txBody>
          <a:bodyPr/>
          <a:lstStyle/>
          <a:p>
            <a:r>
              <a:rPr lang="en-IE" dirty="0" smtClean="0"/>
              <a:t>Question Format Word Template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" y="2123653"/>
            <a:ext cx="9471144" cy="3312367"/>
          </a:xfrm>
        </p:spPr>
      </p:pic>
    </p:spTree>
    <p:extLst>
      <p:ext uri="{BB962C8B-B14F-4D97-AF65-F5344CB8AC3E}">
        <p14:creationId xmlns:p14="http://schemas.microsoft.com/office/powerpoint/2010/main" val="3819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Advantages of Word Editing with Import into Moodle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3816994" cy="43876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Familiarity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Use a tool you already know</a:t>
            </a:r>
            <a:endParaRPr lang="en-IE" sz="1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Avoid HTML editing in Moodle </a:t>
            </a:r>
            <a:r>
              <a:rPr lang="en-IE" sz="1600" dirty="0" err="1" smtClean="0"/>
              <a:t>Atto</a:t>
            </a:r>
            <a:r>
              <a:rPr lang="en-IE" sz="1600" dirty="0" smtClean="0"/>
              <a:t> Text 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Convenience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Text and images stay together	</a:t>
            </a:r>
            <a:endParaRPr lang="en-IE" sz="1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Offline editing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Power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Maintain multi-page books in a single file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sz="1600" dirty="0" smtClean="0"/>
              <a:t>Maintain many multi-field questions in a single file</a:t>
            </a:r>
            <a:endParaRPr lang="en-IE" sz="1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IE" sz="16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4" y="1619597"/>
            <a:ext cx="4173621" cy="4822347"/>
          </a:xfrm>
        </p:spPr>
      </p:pic>
    </p:spTree>
    <p:extLst>
      <p:ext uri="{BB962C8B-B14F-4D97-AF65-F5344CB8AC3E}">
        <p14:creationId xmlns:p14="http://schemas.microsoft.com/office/powerpoint/2010/main" val="37585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4000" b="0" dirty="0" smtClean="0"/>
              <a:t>Kimmage DSC: Publishing Formats</a:t>
            </a:r>
            <a:endParaRPr lang="en-IE" sz="40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1475581"/>
            <a:ext cx="4752527" cy="44173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238" y="1475582"/>
            <a:ext cx="4437062" cy="4896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Course material formats: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dirty="0" smtClean="0"/>
              <a:t>Moodle Book (online)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dirty="0" smtClean="0"/>
              <a:t>PDF for printing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dirty="0" err="1" smtClean="0"/>
              <a:t>ePub</a:t>
            </a:r>
            <a:r>
              <a:rPr lang="en-IE" dirty="0" smtClean="0"/>
              <a:t> </a:t>
            </a:r>
            <a:r>
              <a:rPr lang="en-IE" dirty="0" err="1" smtClean="0"/>
              <a:t>ebooks</a:t>
            </a:r>
            <a:r>
              <a:rPr lang="en-IE" dirty="0" smtClean="0"/>
              <a:t> for tablets/phones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dirty="0" smtClean="0"/>
              <a:t>Kindle for remote workers (great batteries!)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IE" dirty="0" smtClean="0"/>
              <a:t>Even audio files for some recorded lectures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93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813916"/>
          </a:xfrm>
        </p:spPr>
        <p:txBody>
          <a:bodyPr/>
          <a:lstStyle/>
          <a:p>
            <a:pPr algn="ctr"/>
            <a:r>
              <a:rPr lang="en-IE" sz="4000" b="0" dirty="0" smtClean="0"/>
              <a:t>Publishing Process: Word Master File</a:t>
            </a:r>
            <a:endParaRPr lang="en-IE" sz="4000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4" y="1259557"/>
            <a:ext cx="8738933" cy="469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6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rgbClr val="000000"/>
                </a:solidFill>
              </a:rPr>
              <a:t>Plugin: Microsoft Word File </a:t>
            </a:r>
            <a:br>
              <a:rPr lang="en-IE" dirty="0" smtClean="0">
                <a:solidFill>
                  <a:srgbClr val="000000"/>
                </a:solidFill>
              </a:rPr>
            </a:br>
            <a:r>
              <a:rPr lang="en-IE" dirty="0" smtClean="0">
                <a:solidFill>
                  <a:srgbClr val="000000"/>
                </a:solidFill>
              </a:rPr>
              <a:t>Import/Export (Book)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Imports Microsoft Word files into Moodle</a:t>
            </a:r>
          </a:p>
          <a:p>
            <a:pPr lvl="1"/>
            <a:r>
              <a:rPr lang="en-IE" dirty="0" smtClean="0"/>
              <a:t>Part of a set of plugins to support narrative text content maintenance in Word</a:t>
            </a:r>
          </a:p>
          <a:p>
            <a:pPr lvl="1"/>
            <a:r>
              <a:rPr lang="en-IE" dirty="0" smtClean="0"/>
              <a:t>Supports export from Moodle to Word</a:t>
            </a:r>
          </a:p>
          <a:p>
            <a:pPr lvl="1"/>
            <a:r>
              <a:rPr lang="en-US" dirty="0" smtClean="0"/>
              <a:t>Plugins available for Books, </a:t>
            </a:r>
            <a:r>
              <a:rPr lang="en-US" dirty="0"/>
              <a:t>Question banks or </a:t>
            </a:r>
            <a:r>
              <a:rPr lang="en-US" dirty="0" smtClean="0"/>
              <a:t>Pages</a:t>
            </a:r>
          </a:p>
          <a:p>
            <a:pPr lvl="1"/>
            <a:r>
              <a:rPr lang="en-US" dirty="0" smtClean="0"/>
              <a:t>Or anywhere the </a:t>
            </a:r>
            <a:r>
              <a:rPr lang="en-US" dirty="0" err="1" smtClean="0"/>
              <a:t>Atto</a:t>
            </a:r>
            <a:r>
              <a:rPr lang="en-US" dirty="0" smtClean="0"/>
              <a:t> Text Editor is used in Moodle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2"/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96" y="4931965"/>
            <a:ext cx="4484411" cy="8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1317972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000000"/>
                </a:solidFill>
              </a:rPr>
              <a:t>Advantages of Import Word File Plugin over Copy/Paste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03238" y="1768476"/>
            <a:ext cx="9026525" cy="4675658"/>
          </a:xfrm>
        </p:spPr>
        <p:txBody>
          <a:bodyPr/>
          <a:lstStyle/>
          <a:p>
            <a:r>
              <a:rPr lang="en-US" dirty="0" smtClean="0"/>
              <a:t>Automatically splits Word file into Moodle Book Chapters</a:t>
            </a:r>
          </a:p>
          <a:p>
            <a:r>
              <a:rPr lang="en-IE" dirty="0" smtClean="0"/>
              <a:t>Imports embedded images</a:t>
            </a:r>
          </a:p>
          <a:p>
            <a:r>
              <a:rPr lang="en-IE" dirty="0" smtClean="0"/>
              <a:t>Demotes headings to suit Moodle conventions</a:t>
            </a:r>
          </a:p>
          <a:p>
            <a:r>
              <a:rPr lang="en-US" dirty="0" smtClean="0"/>
              <a:t>More accessible import of table headings</a:t>
            </a:r>
          </a:p>
          <a:p>
            <a:r>
              <a:rPr lang="en-US" dirty="0" smtClean="0"/>
              <a:t>Supports text highlight boxes </a:t>
            </a:r>
          </a:p>
          <a:p>
            <a:r>
              <a:rPr lang="en-US" dirty="0" smtClean="0"/>
              <a:t>Converts Microsoft Equations into MathML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2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40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741908"/>
          </a:xfrm>
        </p:spPr>
        <p:txBody>
          <a:bodyPr/>
          <a:lstStyle/>
          <a:p>
            <a:pPr algn="ctr"/>
            <a:r>
              <a:rPr lang="en-IE" sz="4400" b="0" dirty="0" smtClean="0"/>
              <a:t>Book Import: Convert and Split</a:t>
            </a:r>
            <a:endParaRPr lang="en-IE" sz="44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259557"/>
            <a:ext cx="9241503" cy="381642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7824" y="5292005"/>
            <a:ext cx="8881939" cy="108012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Word files are split into chapters or subchapters based on Word “Heading 1” or “Heading 2” styles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25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179437"/>
            <a:ext cx="8711951" cy="648073"/>
          </a:xfrm>
        </p:spPr>
        <p:txBody>
          <a:bodyPr/>
          <a:lstStyle/>
          <a:p>
            <a:pPr algn="ctr"/>
            <a:r>
              <a:rPr lang="en-US" sz="3600" b="0" dirty="0" smtClean="0"/>
              <a:t>Content: Word Styles =&gt; HTML Elements</a:t>
            </a:r>
            <a:endParaRPr lang="en-IE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848" y="5292005"/>
            <a:ext cx="8424936" cy="1224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Basic principle: map Word styles into corresponding HTML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Also keeps some (but not all) explicit formatting (e.g. bold)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848" y="899517"/>
            <a:ext cx="833208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21762" cy="885924"/>
          </a:xfrm>
        </p:spPr>
        <p:txBody>
          <a:bodyPr/>
          <a:lstStyle/>
          <a:p>
            <a:pPr algn="ctr"/>
            <a:r>
              <a:rPr lang="en-IE" dirty="0" smtClean="0"/>
              <a:t>Heading Style to Element Mapping</a:t>
            </a:r>
            <a:endParaRPr lang="en-IE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115541"/>
            <a:ext cx="8712968" cy="374551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5816" y="5292004"/>
            <a:ext cx="8953947" cy="11521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Demotes “Heading 1” style to h3, “Heading 2” to h4, etc.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Required to overcome </a:t>
            </a:r>
            <a:r>
              <a:rPr lang="en-US" sz="2000" dirty="0" err="1" smtClean="0"/>
              <a:t>Moodles</a:t>
            </a:r>
            <a:r>
              <a:rPr lang="en-US" sz="2000" dirty="0" smtClean="0"/>
              <a:t>’ flawed(!) heading usage convention</a:t>
            </a:r>
          </a:p>
        </p:txBody>
      </p:sp>
    </p:spTree>
    <p:extLst>
      <p:ext uri="{BB962C8B-B14F-4D97-AF65-F5344CB8AC3E}">
        <p14:creationId xmlns:p14="http://schemas.microsoft.com/office/powerpoint/2010/main" val="7917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scSlide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Georgia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kdscSlideTemplate</Template>
  <TotalTime>1643</TotalTime>
  <Words>619</Words>
  <Application>Microsoft Office PowerPoint</Application>
  <PresentationFormat>Custom</PresentationFormat>
  <Paragraphs>104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kdscSlideTemplate</vt:lpstr>
      <vt:lpstr>The Marriage of Moodle (and Word)</vt:lpstr>
      <vt:lpstr>Kimmage DSC</vt:lpstr>
      <vt:lpstr>Kimmage DSC: Publishing Formats</vt:lpstr>
      <vt:lpstr>Publishing Process: Word Master File</vt:lpstr>
      <vt:lpstr>Plugin: Microsoft Word File  Import/Export (Book)</vt:lpstr>
      <vt:lpstr>Advantages of Import Word File Plugin over Copy/Paste</vt:lpstr>
      <vt:lpstr>Book Import: Convert and Split</vt:lpstr>
      <vt:lpstr>Content: Word Styles =&gt; HTML Elements</vt:lpstr>
      <vt:lpstr>Heading Style to Element Mapping</vt:lpstr>
      <vt:lpstr>Pictures/Images</vt:lpstr>
      <vt:lpstr>Importing Tables</vt:lpstr>
      <vt:lpstr>Highlight Boxes</vt:lpstr>
      <vt:lpstr>Microsoft Equation Editor to MathML</vt:lpstr>
      <vt:lpstr>Getting Started Creating a Book</vt:lpstr>
      <vt:lpstr>Editing: MoodleBook Word Template</vt:lpstr>
      <vt:lpstr>Microsoft Word File Import/Export Set</vt:lpstr>
      <vt:lpstr>Atto Text Editor: Word File Import Plugin</vt:lpstr>
      <vt:lpstr>Question Format Word Import Plugin</vt:lpstr>
      <vt:lpstr>Question Preview Within Word</vt:lpstr>
      <vt:lpstr>Question Format Word Template</vt:lpstr>
      <vt:lpstr>Advantages of Word Editing with Import into Moodle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Eoin Campbell</dc:creator>
  <cp:lastModifiedBy>Eoin Campbell</cp:lastModifiedBy>
  <cp:revision>129</cp:revision>
  <cp:lastPrinted>2017-03-30T14:31:21Z</cp:lastPrinted>
  <dcterms:created xsi:type="dcterms:W3CDTF">2017-03-21T16:38:18Z</dcterms:created>
  <dcterms:modified xsi:type="dcterms:W3CDTF">2017-03-30T21:50:09Z</dcterms:modified>
</cp:coreProperties>
</file>