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9" r:id="rId2"/>
    <p:sldId id="284" r:id="rId3"/>
    <p:sldId id="277" r:id="rId4"/>
    <p:sldId id="270" r:id="rId5"/>
    <p:sldId id="261" r:id="rId6"/>
    <p:sldId id="286" r:id="rId7"/>
    <p:sldId id="273" r:id="rId8"/>
    <p:sldId id="260" r:id="rId9"/>
    <p:sldId id="265" r:id="rId10"/>
    <p:sldId id="271" r:id="rId11"/>
    <p:sldId id="267" r:id="rId12"/>
    <p:sldId id="285" r:id="rId13"/>
    <p:sldId id="272" r:id="rId14"/>
    <p:sldId id="287" r:id="rId15"/>
    <p:sldId id="268" r:id="rId16"/>
    <p:sldId id="283" r:id="rId17"/>
    <p:sldId id="280" r:id="rId18"/>
    <p:sldId id="278" r:id="rId19"/>
    <p:sldId id="288" r:id="rId20"/>
    <p:sldId id="289" r:id="rId21"/>
    <p:sldId id="279" r:id="rId22"/>
  </p:sldIdLst>
  <p:sldSz cx="10080625" cy="7559675"/>
  <p:notesSz cx="6797675" cy="9926638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1pPr>
    <a:lvl2pPr marL="742950" indent="-28575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2pPr>
    <a:lvl3pPr marL="11430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3pPr>
    <a:lvl4pPr marL="16002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4pPr>
    <a:lvl5pPr marL="20574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07" autoAdjust="0"/>
  </p:normalViewPr>
  <p:slideViewPr>
    <p:cSldViewPr>
      <p:cViewPr>
        <p:scale>
          <a:sx n="100" d="100"/>
          <a:sy n="100" d="100"/>
        </p:scale>
        <p:origin x="-1626" y="-55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674"/>
        <p:guide pos="19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25" cy="496701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l">
              <a:defRPr sz="11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923" y="0"/>
            <a:ext cx="2946325" cy="496701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r">
              <a:defRPr sz="1100"/>
            </a:lvl1pPr>
          </a:lstStyle>
          <a:p>
            <a:fld id="{C494CD7A-C374-429F-AAE1-1F2CD0FF5834}" type="datetimeFigureOut">
              <a:rPr lang="en-IE" smtClean="0"/>
              <a:t>30/03/2017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464"/>
            <a:ext cx="2946325" cy="496700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l">
              <a:defRPr sz="11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923" y="9428464"/>
            <a:ext cx="2946325" cy="496700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r">
              <a:defRPr sz="1100"/>
            </a:lvl1pPr>
          </a:lstStyle>
          <a:p>
            <a:fld id="{F057D7B8-E978-4DEC-8147-9011291635A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038468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360" cap="sq">
            <a:noFill/>
            <a:miter lim="800000"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77" name="AutoShape 5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79" name="AutoShape 7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80" name="AutoShape 8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81" name="AutoShape 9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82" name="AutoShape 10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83" name="AutoShape 11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84" name="AutoShape 12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85" name="AutoShape 13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86" name="AutoShape 14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87" name="AutoShape 15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90" name="AutoShape 18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91" name="AutoShape 19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92" name="AutoShape 20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93" name="AutoShape 21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94" name="AutoShape 22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95" name="AutoShape 23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96" name="AutoShape 24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97" name="AutoShape 25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98" name="AutoShape 26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099" name="AutoShape 27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100" name="AutoShape 28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  <p:sp>
        <p:nvSpPr>
          <p:cNvPr id="3101" name="Rectangle 29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25513" y="754063"/>
            <a:ext cx="4903787" cy="367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sp>
      <p:sp>
        <p:nvSpPr>
          <p:cNvPr id="3102" name="Rectangle 30"/>
          <p:cNvSpPr>
            <a:spLocks noGrp="1" noChangeArrowheads="1"/>
          </p:cNvSpPr>
          <p:nvPr>
            <p:ph type="body"/>
          </p:nvPr>
        </p:nvSpPr>
        <p:spPr bwMode="auto">
          <a:xfrm>
            <a:off x="679482" y="4714969"/>
            <a:ext cx="5397314" cy="4424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3103" name="Rectangle 31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09211" cy="45395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418932" algn="l"/>
                <a:tab pos="837865" algn="l"/>
                <a:tab pos="1256797" algn="l"/>
                <a:tab pos="1675729" algn="l"/>
                <a:tab pos="2094662" algn="l"/>
                <a:tab pos="2513594" algn="l"/>
                <a:tab pos="2932527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IE"/>
          </a:p>
        </p:txBody>
      </p:sp>
      <p:sp>
        <p:nvSpPr>
          <p:cNvPr id="3104" name="Rectangle 32"/>
          <p:cNvSpPr>
            <a:spLocks noGrp="1" noChangeArrowheads="1"/>
          </p:cNvSpPr>
          <p:nvPr>
            <p:ph type="dt"/>
          </p:nvPr>
        </p:nvSpPr>
        <p:spPr bwMode="auto">
          <a:xfrm>
            <a:off x="3847068" y="0"/>
            <a:ext cx="2909211" cy="45395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418932" algn="l"/>
                <a:tab pos="837865" algn="l"/>
                <a:tab pos="1256797" algn="l"/>
                <a:tab pos="1675729" algn="l"/>
                <a:tab pos="2094662" algn="l"/>
                <a:tab pos="2513594" algn="l"/>
                <a:tab pos="2932527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IE"/>
          </a:p>
        </p:txBody>
      </p:sp>
      <p:sp>
        <p:nvSpPr>
          <p:cNvPr id="3105" name="Rectangle 33"/>
          <p:cNvSpPr>
            <a:spLocks noGrp="1" noChangeArrowheads="1"/>
          </p:cNvSpPr>
          <p:nvPr>
            <p:ph type="ftr"/>
          </p:nvPr>
        </p:nvSpPr>
        <p:spPr bwMode="auto">
          <a:xfrm>
            <a:off x="0" y="9428464"/>
            <a:ext cx="2909211" cy="45395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418932" algn="l"/>
                <a:tab pos="837865" algn="l"/>
                <a:tab pos="1256797" algn="l"/>
                <a:tab pos="1675729" algn="l"/>
                <a:tab pos="2094662" algn="l"/>
                <a:tab pos="2513594" algn="l"/>
                <a:tab pos="2932527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IE"/>
          </a:p>
        </p:txBody>
      </p:sp>
      <p:sp>
        <p:nvSpPr>
          <p:cNvPr id="3106" name="Rectangle 34"/>
          <p:cNvSpPr>
            <a:spLocks noGrp="1" noChangeArrowheads="1"/>
          </p:cNvSpPr>
          <p:nvPr>
            <p:ph type="sldNum"/>
          </p:nvPr>
        </p:nvSpPr>
        <p:spPr bwMode="auto">
          <a:xfrm>
            <a:off x="3847068" y="9428464"/>
            <a:ext cx="2909211" cy="45395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418932" algn="l"/>
                <a:tab pos="837865" algn="l"/>
                <a:tab pos="1256797" algn="l"/>
                <a:tab pos="1675729" algn="l"/>
                <a:tab pos="2094662" algn="l"/>
                <a:tab pos="2513594" algn="l"/>
                <a:tab pos="2932527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fld id="{B2137B70-FF1E-4292-8A39-D49122A4EACB}" type="slidenum">
              <a:rPr lang="en-IE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78096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4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C86C9D6-C30F-4A24-ACEB-99C2671FF190}" type="slidenum">
              <a:rPr lang="en-IE"/>
              <a:pPr/>
              <a:t>5</a:t>
            </a:fld>
            <a:endParaRPr lang="en-IE"/>
          </a:p>
        </p:txBody>
      </p:sp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3848495" y="9429938"/>
            <a:ext cx="2946325" cy="49375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82467" tIns="41234" rIns="82467" bIns="41234"/>
          <a:lstStyle/>
          <a:p>
            <a:pPr>
              <a:lnSpc>
                <a:spcPct val="94000"/>
              </a:lnSpc>
              <a:buClrTx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</a:pPr>
            <a:fld id="{4A402B60-F771-4C2C-8255-5D5F5D4D2CDF}" type="slidenum">
              <a:rPr lang="en-IE" sz="1300">
                <a:solidFill>
                  <a:srgbClr val="FFFFFF"/>
                </a:solidFill>
              </a:rPr>
              <a:pPr>
                <a:lnSpc>
                  <a:spcPct val="94000"/>
                </a:lnSpc>
                <a:buClrTx/>
                <a:tabLst>
                  <a:tab pos="0" algn="l"/>
                  <a:tab pos="410205" algn="l"/>
                  <a:tab pos="821864" algn="l"/>
                  <a:tab pos="1233523" algn="l"/>
                  <a:tab pos="1645183" algn="l"/>
                  <a:tab pos="2056842" algn="l"/>
                  <a:tab pos="2468501" algn="l"/>
                  <a:tab pos="2880160" algn="l"/>
                  <a:tab pos="3291820" algn="l"/>
                  <a:tab pos="3703478" algn="l"/>
                  <a:tab pos="4115138" algn="l"/>
                  <a:tab pos="4526797" algn="l"/>
                  <a:tab pos="4938457" algn="l"/>
                  <a:tab pos="5350115" algn="l"/>
                  <a:tab pos="5761775" algn="l"/>
                  <a:tab pos="6173434" algn="l"/>
                  <a:tab pos="6585093" algn="l"/>
                  <a:tab pos="6996752" algn="l"/>
                  <a:tab pos="7408412" algn="l"/>
                  <a:tab pos="7820071" algn="l"/>
                  <a:tab pos="8231730" algn="l"/>
                </a:tabLst>
              </a:pPr>
              <a:t>5</a:t>
            </a:fld>
            <a:endParaRPr lang="en-IE" sz="1300">
              <a:solidFill>
                <a:srgbClr val="FFFFFF"/>
              </a:solidFill>
            </a:endParaRPr>
          </a:p>
        </p:txBody>
      </p:sp>
      <p:sp>
        <p:nvSpPr>
          <p:cNvPr id="717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679482" y="4714969"/>
            <a:ext cx="5438711" cy="446735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4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C86C9D6-C30F-4A24-ACEB-99C2671FF190}" type="slidenum">
              <a:rPr lang="en-IE"/>
              <a:pPr/>
              <a:t>6</a:t>
            </a:fld>
            <a:endParaRPr lang="en-IE"/>
          </a:p>
        </p:txBody>
      </p:sp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3848495" y="9429938"/>
            <a:ext cx="2946325" cy="49375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82467" tIns="41234" rIns="82467" bIns="41234"/>
          <a:lstStyle/>
          <a:p>
            <a:pPr>
              <a:lnSpc>
                <a:spcPct val="94000"/>
              </a:lnSpc>
              <a:buClrTx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</a:pPr>
            <a:fld id="{4A402B60-F771-4C2C-8255-5D5F5D4D2CDF}" type="slidenum">
              <a:rPr lang="en-IE" sz="1300">
                <a:solidFill>
                  <a:srgbClr val="FFFFFF"/>
                </a:solidFill>
              </a:rPr>
              <a:pPr>
                <a:lnSpc>
                  <a:spcPct val="94000"/>
                </a:lnSpc>
                <a:buClrTx/>
                <a:tabLst>
                  <a:tab pos="0" algn="l"/>
                  <a:tab pos="410205" algn="l"/>
                  <a:tab pos="821864" algn="l"/>
                  <a:tab pos="1233523" algn="l"/>
                  <a:tab pos="1645183" algn="l"/>
                  <a:tab pos="2056842" algn="l"/>
                  <a:tab pos="2468501" algn="l"/>
                  <a:tab pos="2880160" algn="l"/>
                  <a:tab pos="3291820" algn="l"/>
                  <a:tab pos="3703478" algn="l"/>
                  <a:tab pos="4115138" algn="l"/>
                  <a:tab pos="4526797" algn="l"/>
                  <a:tab pos="4938457" algn="l"/>
                  <a:tab pos="5350115" algn="l"/>
                  <a:tab pos="5761775" algn="l"/>
                  <a:tab pos="6173434" algn="l"/>
                  <a:tab pos="6585093" algn="l"/>
                  <a:tab pos="6996752" algn="l"/>
                  <a:tab pos="7408412" algn="l"/>
                  <a:tab pos="7820071" algn="l"/>
                  <a:tab pos="8231730" algn="l"/>
                </a:tabLst>
              </a:pPr>
              <a:t>6</a:t>
            </a:fld>
            <a:endParaRPr lang="en-IE" sz="1300">
              <a:solidFill>
                <a:srgbClr val="FFFFFF"/>
              </a:solidFill>
            </a:endParaRPr>
          </a:p>
        </p:txBody>
      </p:sp>
      <p:sp>
        <p:nvSpPr>
          <p:cNvPr id="717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679482" y="4714969"/>
            <a:ext cx="5438711" cy="446735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en-I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AB34D09-7892-4FEE-B887-F53069BB253E}" type="slidenum">
              <a:rPr lang="en-IE"/>
              <a:pPr/>
              <a:t>‹#›</a:t>
            </a:fld>
            <a:endParaRPr lang="en-I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323CCFF-89B6-4A87-B1D8-B5EEAF1E4B0E}" type="slidenum">
              <a:rPr lang="en-IE"/>
              <a:pPr/>
              <a:t>‹#›</a:t>
            </a:fld>
            <a:endParaRPr lang="en-I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73925" y="301625"/>
            <a:ext cx="2255838" cy="6410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18287" cy="6410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8F8FEC8-E340-44F5-9D87-8BFE973C018B}" type="slidenum">
              <a:rPr lang="en-IE"/>
              <a:pPr/>
              <a:t>‹#›</a:t>
            </a:fld>
            <a:endParaRPr lang="en-I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E2CFCF9-36F8-452F-B01F-3A4CD8C644E2}" type="slidenum">
              <a:rPr lang="en-IE"/>
              <a:pPr/>
              <a:t>‹#›</a:t>
            </a:fld>
            <a:endParaRPr lang="en-I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2E63EAA-7D3B-4A1D-BC10-EE407CB042E8}" type="slidenum">
              <a:rPr lang="en-IE"/>
              <a:pPr/>
              <a:t>‹#›</a:t>
            </a:fld>
            <a:endParaRPr lang="en-I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37062" cy="4943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700" y="1768475"/>
            <a:ext cx="4437063" cy="4943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9313416-7D11-4D29-AAE1-E279FE526D64}" type="slidenum">
              <a:rPr lang="en-IE"/>
              <a:pPr/>
              <a:t>‹#›</a:t>
            </a:fld>
            <a:endParaRPr lang="en-I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DDDE98E-90A7-4DE2-A389-48D1F12E35CD}" type="slidenum">
              <a:rPr lang="en-IE"/>
              <a:pPr/>
              <a:t>‹#›</a:t>
            </a:fld>
            <a:endParaRPr lang="en-I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F9F1354-0167-4EDE-BFA7-22B7BA33BE04}" type="slidenum">
              <a:rPr lang="en-IE"/>
              <a:pPr/>
              <a:t>‹#›</a:t>
            </a:fld>
            <a:endParaRPr lang="en-I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FBB82FC-D8EF-4C23-8E4A-1D270E2CB3CB}" type="slidenum">
              <a:rPr lang="en-IE"/>
              <a:pPr/>
              <a:t>‹#›</a:t>
            </a:fld>
            <a:endParaRPr lang="en-I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435F3DB-1CEE-4796-9EE1-BA9A38DC7226}" type="slidenum">
              <a:rPr lang="en-IE"/>
              <a:pPr/>
              <a:t>‹#›</a:t>
            </a:fld>
            <a:endParaRPr lang="en-I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A5E5BE4-8841-4E72-B226-5B6EBB7AF33C}" type="slidenum">
              <a:rPr lang="en-IE"/>
              <a:pPr/>
              <a:t>‹#›</a:t>
            </a:fld>
            <a:endParaRPr lang="en-I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21762" cy="12128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title text format</a:t>
            </a: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503238" y="6886575"/>
            <a:ext cx="2344737" cy="5175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IE"/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3448050" y="6886575"/>
            <a:ext cx="3192463" cy="5175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I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7226300" y="6886575"/>
            <a:ext cx="2298700" cy="4714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0D75D703-8519-418E-8CDB-5FB1B81D7F9A}" type="slidenum">
              <a:rPr lang="en-IE"/>
              <a:pPr/>
              <a:t>‹#›</a:t>
            </a:fld>
            <a:endParaRPr lang="en-I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26525" cy="49434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4032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3444875" y="7007225"/>
            <a:ext cx="3190875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  <p:txStyles>
    <p:titleStyle>
      <a:lvl1pPr algn="l" defTabSz="457200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chemeClr val="tx1"/>
          </a:solidFill>
          <a:latin typeface="+mn-lt"/>
          <a:ea typeface="+mj-ea"/>
          <a:cs typeface="+mj-cs"/>
        </a:defRPr>
      </a:lvl1pPr>
      <a:lvl2pPr marL="742950" indent="-285750" algn="l" defTabSz="457200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Arial" charset="0"/>
          <a:ea typeface="Droid Sans Fallback" charset="0"/>
          <a:cs typeface="Droid Sans Fallback" charset="0"/>
        </a:defRPr>
      </a:lvl2pPr>
      <a:lvl3pPr marL="1143000" indent="-228600" algn="l" defTabSz="457200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Arial" charset="0"/>
          <a:ea typeface="Droid Sans Fallback" charset="0"/>
          <a:cs typeface="Droid Sans Fallback" charset="0"/>
        </a:defRPr>
      </a:lvl3pPr>
      <a:lvl4pPr marL="1600200" indent="-228600" algn="l" defTabSz="457200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Arial" charset="0"/>
          <a:ea typeface="Droid Sans Fallback" charset="0"/>
          <a:cs typeface="Droid Sans Fallback" charset="0"/>
        </a:defRPr>
      </a:lvl4pPr>
      <a:lvl5pPr marL="2057400" indent="-228600" algn="l" defTabSz="457200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Arial" charset="0"/>
          <a:ea typeface="Droid Sans Fallback" charset="0"/>
          <a:cs typeface="Droid Sans Fallback" charset="0"/>
        </a:defRPr>
      </a:lvl5pPr>
      <a:lvl6pPr marL="2514600" indent="-228600" algn="l" defTabSz="457200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Arial" charset="0"/>
          <a:ea typeface="Droid Sans Fallback" charset="0"/>
          <a:cs typeface="Droid Sans Fallback" charset="0"/>
        </a:defRPr>
      </a:lvl6pPr>
      <a:lvl7pPr marL="2971800" indent="-228600" algn="l" defTabSz="457200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Arial" charset="0"/>
          <a:ea typeface="Droid Sans Fallback" charset="0"/>
          <a:cs typeface="Droid Sans Fallback" charset="0"/>
        </a:defRPr>
      </a:lvl7pPr>
      <a:lvl8pPr marL="3429000" indent="-228600" algn="l" defTabSz="457200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Arial" charset="0"/>
          <a:ea typeface="Droid Sans Fallback" charset="0"/>
          <a:cs typeface="Droid Sans Fallback" charset="0"/>
        </a:defRPr>
      </a:lvl8pPr>
      <a:lvl9pPr marL="3886200" indent="-228600" algn="l" defTabSz="457200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Arial" charset="0"/>
          <a:ea typeface="Droid Sans Fallback" charset="0"/>
          <a:cs typeface="Droid Sans Fallback" charset="0"/>
        </a:defRPr>
      </a:lvl9pPr>
    </p:titleStyle>
    <p:bodyStyle>
      <a:lvl1pPr marL="342900" indent="-342900" algn="l" defTabSz="457200" rtl="0" eaLnBrk="1" fontAlgn="base" hangingPunct="1">
        <a:lnSpc>
          <a:spcPct val="90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lnSpc>
          <a:spcPct val="90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lnSpc>
          <a:spcPct val="90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lnSpc>
          <a:spcPct val="90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lnSpc>
          <a:spcPct val="90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1" fontAlgn="base" hangingPunct="1">
        <a:lnSpc>
          <a:spcPct val="90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eaLnBrk="1" fontAlgn="base" hangingPunct="1">
        <a:lnSpc>
          <a:spcPct val="90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eaLnBrk="1" fontAlgn="base" hangingPunct="1">
        <a:lnSpc>
          <a:spcPct val="90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eaLnBrk="1" fontAlgn="base" hangingPunct="1">
        <a:lnSpc>
          <a:spcPct val="90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 smtClean="0"/>
              <a:t>The Marriage of Moodle (and Word)</a:t>
            </a:r>
            <a:endParaRPr lang="en-IE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487864" cy="1931988"/>
          </a:xfrm>
        </p:spPr>
        <p:txBody>
          <a:bodyPr/>
          <a:lstStyle/>
          <a:p>
            <a:r>
              <a:rPr lang="en-IE" dirty="0" smtClean="0"/>
              <a:t>Eoin Campbell,</a:t>
            </a:r>
            <a:br>
              <a:rPr lang="en-IE" dirty="0" smtClean="0"/>
            </a:br>
            <a:r>
              <a:rPr lang="en-IE" dirty="0" smtClean="0"/>
              <a:t>Kimmage Development Studies Centre,</a:t>
            </a:r>
            <a:br>
              <a:rPr lang="en-IE" dirty="0" smtClean="0"/>
            </a:br>
            <a:r>
              <a:rPr lang="en-IE" dirty="0" smtClean="0"/>
              <a:t>Dublin, Ireland</a:t>
            </a:r>
            <a:endParaRPr lang="en-I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56" y="323453"/>
            <a:ext cx="6048672" cy="792088"/>
          </a:xfrm>
        </p:spPr>
        <p:txBody>
          <a:bodyPr/>
          <a:lstStyle/>
          <a:p>
            <a:pPr algn="ctr"/>
            <a:r>
              <a:rPr lang="en-IE" sz="4400" dirty="0" smtClean="0"/>
              <a:t>Pictures/Images</a:t>
            </a:r>
            <a:endParaRPr lang="en-IE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17" y="1043533"/>
            <a:ext cx="6840759" cy="3657817"/>
          </a:xfr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504824" y="5075981"/>
            <a:ext cx="8639943" cy="136815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 smtClean="0"/>
              <a:t>Imports and stores Web-compatible picture formats (GIF, PNG, JPG)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1800" dirty="0" smtClean="0"/>
              <a:t>Microsoft Word Shapes, SmartArt, Charts are not supported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 smtClean="0"/>
              <a:t>Picture width, height and alternate text attributes are retained</a:t>
            </a:r>
          </a:p>
        </p:txBody>
      </p:sp>
    </p:spTree>
    <p:extLst>
      <p:ext uri="{BB962C8B-B14F-4D97-AF65-F5344CB8AC3E}">
        <p14:creationId xmlns:p14="http://schemas.microsoft.com/office/powerpoint/2010/main" val="1897704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 smtClean="0"/>
              <a:t>Importing Tables</a:t>
            </a:r>
            <a:endParaRPr lang="en-IE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8" y="1043533"/>
            <a:ext cx="9001000" cy="4403474"/>
          </a:xfr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31800" y="5580037"/>
            <a:ext cx="9097963" cy="93610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Handles column and row headings, and merged/spanned cells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000" dirty="0" smtClean="0"/>
              <a:t>Improves both accessibility and presentation quality (via CSS) </a:t>
            </a: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126436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56" y="323453"/>
            <a:ext cx="7992888" cy="792088"/>
          </a:xfrm>
        </p:spPr>
        <p:txBody>
          <a:bodyPr/>
          <a:lstStyle/>
          <a:p>
            <a:pPr algn="ctr"/>
            <a:r>
              <a:rPr lang="en-IE" sz="4400" dirty="0" smtClean="0"/>
              <a:t>Highlight Boxes</a:t>
            </a:r>
            <a:endParaRPr lang="en-IE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1115540"/>
            <a:ext cx="7848872" cy="4489936"/>
          </a:xfr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504824" y="5580037"/>
            <a:ext cx="8639943" cy="86409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 smtClean="0"/>
              <a:t>Supports predefined highlight boxes that present nicely using CSS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1800" dirty="0" smtClean="0"/>
              <a:t>Identified in Word </a:t>
            </a:r>
            <a:r>
              <a:rPr lang="en-IE" sz="1800" dirty="0"/>
              <a:t>with Heading </a:t>
            </a:r>
            <a:r>
              <a:rPr lang="en-IE" sz="1800" dirty="0" smtClean="0"/>
              <a:t>style 4..</a:t>
            </a:r>
            <a:r>
              <a:rPr lang="en-IE" sz="1800" dirty="0"/>
              <a:t>8 in row 1 </a:t>
            </a:r>
            <a:r>
              <a:rPr lang="en-IE" sz="1800" dirty="0" smtClean="0"/>
              <a:t>of a 2-row, 1-column table</a:t>
            </a:r>
          </a:p>
        </p:txBody>
      </p:sp>
    </p:spTree>
    <p:extLst>
      <p:ext uri="{BB962C8B-B14F-4D97-AF65-F5344CB8AC3E}">
        <p14:creationId xmlns:p14="http://schemas.microsoft.com/office/powerpoint/2010/main" val="280256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301626"/>
            <a:ext cx="8567935" cy="885924"/>
          </a:xfrm>
        </p:spPr>
        <p:txBody>
          <a:bodyPr/>
          <a:lstStyle/>
          <a:p>
            <a:pPr algn="ctr"/>
            <a:r>
              <a:rPr lang="en-IE" sz="3600" dirty="0" smtClean="0"/>
              <a:t>Microsoft Equation Editor to MathML</a:t>
            </a:r>
            <a:endParaRPr lang="en-IE" sz="36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463" y="1475581"/>
            <a:ext cx="4994748" cy="4608511"/>
          </a:xfr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239343" cy="457495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 smtClean="0"/>
              <a:t>Word equations written in Office Math </a:t>
            </a:r>
            <a:r>
              <a:rPr lang="en-IE" sz="2000" dirty="0" err="1" smtClean="0"/>
              <a:t>Markup</a:t>
            </a:r>
            <a:r>
              <a:rPr lang="en-IE" sz="2000" dirty="0" smtClean="0"/>
              <a:t> Language (OMML)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 smtClean="0"/>
              <a:t>Microsoft provide Open Source XSLT OMML to MathML conversion script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 smtClean="0"/>
              <a:t>Moodle supports MathJax, </a:t>
            </a:r>
            <a:r>
              <a:rPr lang="en-IE" sz="2000" dirty="0" err="1" smtClean="0"/>
              <a:t>Javascript</a:t>
            </a:r>
            <a:r>
              <a:rPr lang="en-IE" sz="2000" dirty="0" smtClean="0"/>
              <a:t>-based MathML rendering engine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 smtClean="0"/>
              <a:t>Plugins include OMML2MathML scripts</a:t>
            </a:r>
          </a:p>
        </p:txBody>
      </p:sp>
    </p:spTree>
    <p:extLst>
      <p:ext uri="{BB962C8B-B14F-4D97-AF65-F5344CB8AC3E}">
        <p14:creationId xmlns:p14="http://schemas.microsoft.com/office/powerpoint/2010/main" val="2490758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301626"/>
            <a:ext cx="8567935" cy="885924"/>
          </a:xfrm>
        </p:spPr>
        <p:txBody>
          <a:bodyPr/>
          <a:lstStyle/>
          <a:p>
            <a:pPr algn="ctr"/>
            <a:r>
              <a:rPr lang="en-IE" sz="3600" dirty="0" smtClean="0"/>
              <a:t>Getting </a:t>
            </a:r>
            <a:r>
              <a:rPr lang="en-IE" sz="3600" dirty="0" smtClean="0"/>
              <a:t>Started Creating a Book</a:t>
            </a:r>
            <a:endParaRPr lang="en-IE" sz="36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516" y="1763613"/>
            <a:ext cx="5920109" cy="4248472"/>
          </a:xfr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431799" y="1581150"/>
            <a:ext cx="3600401" cy="486298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 smtClean="0"/>
              <a:t>Google Docs</a:t>
            </a:r>
            <a:endParaRPr lang="en-IE" sz="2000" dirty="0" smtClean="0"/>
          </a:p>
          <a:p>
            <a:pPr marL="561600" lvl="1" indent="-285750">
              <a:buFont typeface="Arial" panose="020B0604020202020204" pitchFamily="34" charset="0"/>
              <a:buChar char="•"/>
            </a:pPr>
            <a:r>
              <a:rPr lang="en-IE" sz="1800" dirty="0" smtClean="0"/>
              <a:t>Download as </a:t>
            </a:r>
            <a:r>
              <a:rPr lang="en-IE" sz="1800" dirty="0" smtClean="0"/>
              <a:t>Word </a:t>
            </a:r>
            <a:r>
              <a:rPr lang="en-IE" sz="1800" dirty="0" smtClean="0"/>
              <a:t>.</a:t>
            </a:r>
            <a:r>
              <a:rPr lang="en-IE" sz="1800" dirty="0" err="1" smtClean="0"/>
              <a:t>docx</a:t>
            </a:r>
            <a:r>
              <a:rPr lang="en-IE" sz="1800" dirty="0" smtClean="0"/>
              <a:t> file</a:t>
            </a:r>
            <a:endParaRPr lang="en-IE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 smtClean="0"/>
              <a:t>eBook</a:t>
            </a:r>
            <a:endParaRPr lang="en-IE" sz="2000" dirty="0" smtClean="0"/>
          </a:p>
          <a:p>
            <a:pPr marL="561600" lvl="1" indent="-285750">
              <a:buFont typeface="Arial" panose="020B0604020202020204" pitchFamily="34" charset="0"/>
              <a:buChar char="•"/>
            </a:pPr>
            <a:r>
              <a:rPr lang="en-IE" sz="1800" dirty="0" smtClean="0"/>
              <a:t>Import into </a:t>
            </a:r>
            <a:r>
              <a:rPr lang="en-IE" sz="1800" dirty="0" smtClean="0"/>
              <a:t>a Moodle </a:t>
            </a:r>
            <a:r>
              <a:rPr lang="en-IE" sz="1800" dirty="0" smtClean="0"/>
              <a:t>Book (</a:t>
            </a:r>
            <a:r>
              <a:rPr lang="en-IE" sz="1800" dirty="0" err="1" smtClean="0"/>
              <a:t>Lucimoo</a:t>
            </a:r>
            <a:r>
              <a:rPr lang="en-IE" sz="1800" dirty="0" smtClean="0"/>
              <a:t>) and export to Word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 smtClean="0"/>
              <a:t>LibreOffice Writer</a:t>
            </a:r>
          </a:p>
          <a:p>
            <a:pPr marL="561600" lvl="1" indent="-285750">
              <a:buFont typeface="Arial" panose="020B0604020202020204" pitchFamily="34" charset="0"/>
              <a:buChar char="•"/>
            </a:pPr>
            <a:r>
              <a:rPr lang="en-IE" sz="1800" dirty="0"/>
              <a:t>Save as .</a:t>
            </a:r>
            <a:r>
              <a:rPr lang="en-IE" sz="1800" dirty="0" err="1"/>
              <a:t>docx</a:t>
            </a:r>
            <a:r>
              <a:rPr lang="en-IE" sz="1800" dirty="0"/>
              <a:t> file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 smtClean="0"/>
              <a:t>Ideally, edit in Word</a:t>
            </a:r>
          </a:p>
          <a:p>
            <a:pPr marL="561600" lvl="2" indent="-342900">
              <a:spcAft>
                <a:spcPts val="1425"/>
              </a:spcAft>
              <a:buFont typeface="Arial" panose="020B0604020202020204" pitchFamily="34" charset="0"/>
              <a:buChar char="•"/>
            </a:pPr>
            <a:r>
              <a:rPr lang="en-IE" sz="1600" dirty="0" smtClean="0"/>
              <a:t>Best for style name usage</a:t>
            </a:r>
            <a:endParaRPr lang="en-IE" sz="1600" dirty="0"/>
          </a:p>
        </p:txBody>
      </p:sp>
    </p:spTree>
    <p:extLst>
      <p:ext uri="{BB962C8B-B14F-4D97-AF65-F5344CB8AC3E}">
        <p14:creationId xmlns:p14="http://schemas.microsoft.com/office/powerpoint/2010/main" val="2379246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21762" cy="741908"/>
          </a:xfrm>
        </p:spPr>
        <p:txBody>
          <a:bodyPr/>
          <a:lstStyle/>
          <a:p>
            <a:pPr algn="ctr"/>
            <a:r>
              <a:rPr lang="en-IE" sz="4000" b="0" dirty="0" smtClean="0"/>
              <a:t>Editin</a:t>
            </a:r>
            <a:r>
              <a:rPr lang="en-IE" sz="4000" dirty="0" smtClean="0"/>
              <a:t>g</a:t>
            </a:r>
            <a:r>
              <a:rPr lang="en-IE" sz="4000" b="0" dirty="0" smtClean="0"/>
              <a:t>: </a:t>
            </a:r>
            <a:r>
              <a:rPr lang="en-IE" sz="4000" b="0" dirty="0" err="1" smtClean="0"/>
              <a:t>MoodleBook</a:t>
            </a:r>
            <a:r>
              <a:rPr lang="en-IE" sz="4000" b="0" dirty="0" smtClean="0"/>
              <a:t> Word Template</a:t>
            </a:r>
            <a:endParaRPr lang="en-IE" sz="4000" b="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16" y="1187549"/>
            <a:ext cx="9001570" cy="3974719"/>
          </a:xfr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15776" y="4427909"/>
            <a:ext cx="9313987" cy="208823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Download from www.Moodle2Word.net</a:t>
            </a:r>
            <a:endParaRPr lang="en-IE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dirty="0" smtClean="0"/>
              <a:t>Gathers</a:t>
            </a:r>
            <a:r>
              <a:rPr lang="en-US" dirty="0" smtClean="0"/>
              <a:t> the most common styles in one Ribbon menu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Styles are more explicit and easier to reach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Defines keyboard shortcuts, e.g. &lt;Ctrl&gt;+1 = Heading 1</a:t>
            </a:r>
          </a:p>
        </p:txBody>
      </p:sp>
    </p:spTree>
    <p:extLst>
      <p:ext uri="{BB962C8B-B14F-4D97-AF65-F5344CB8AC3E}">
        <p14:creationId xmlns:p14="http://schemas.microsoft.com/office/powerpoint/2010/main" val="299454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 smtClean="0"/>
              <a:t>Microsoft Word File Import/Export Set</a:t>
            </a:r>
            <a:endParaRPr lang="en-IE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912" y="2383887"/>
            <a:ext cx="5392696" cy="3192528"/>
          </a:xfrm>
        </p:spPr>
      </p:pic>
    </p:spTree>
    <p:extLst>
      <p:ext uri="{BB962C8B-B14F-4D97-AF65-F5344CB8AC3E}">
        <p14:creationId xmlns:p14="http://schemas.microsoft.com/office/powerpoint/2010/main" val="318448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 err="1" smtClean="0"/>
              <a:t>Atto</a:t>
            </a:r>
            <a:r>
              <a:rPr lang="en-IE" dirty="0" smtClean="0"/>
              <a:t> Text Editor: Word File Import Plugin</a:t>
            </a:r>
            <a:endParaRPr lang="en-IE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64" y="1835620"/>
            <a:ext cx="8579914" cy="1944217"/>
          </a:xfrm>
        </p:spPr>
      </p:pic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647824" y="4067868"/>
            <a:ext cx="8881939" cy="237626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Supports drag and </a:t>
            </a:r>
            <a:r>
              <a:rPr lang="en-US" dirty="0" smtClean="0"/>
              <a:t>drop Word file into text field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See Chris </a:t>
            </a:r>
            <a:r>
              <a:rPr lang="en-US" dirty="0" err="1" smtClean="0"/>
              <a:t>Kenniburg</a:t>
            </a:r>
            <a:r>
              <a:rPr lang="en-US" dirty="0" smtClean="0"/>
              <a:t> YouTube demo http://tinyurl.com/wordimportvideo</a:t>
            </a:r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Students </a:t>
            </a:r>
            <a:r>
              <a:rPr lang="en-US" dirty="0" smtClean="0"/>
              <a:t>could also use it for blog entries, </a:t>
            </a:r>
            <a:r>
              <a:rPr lang="en-US" dirty="0" smtClean="0"/>
              <a:t>essays, etc.</a:t>
            </a:r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6917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4000" dirty="0" smtClean="0"/>
              <a:t>Question Format Word Import Plugin</a:t>
            </a:r>
            <a:endParaRPr lang="en-IE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209" y="870332"/>
            <a:ext cx="5304436" cy="5573801"/>
          </a:xfr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115542"/>
            <a:ext cx="2808882" cy="525658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IE" sz="2000" dirty="0" smtClean="0"/>
              <a:t>Entire question is </a:t>
            </a:r>
            <a:r>
              <a:rPr lang="en-IE" sz="2000" dirty="0"/>
              <a:t>visible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E" sz="2000" dirty="0" smtClean="0"/>
              <a:t>Many questions can be managed in 1 Word file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E" sz="2000" dirty="0" smtClean="0"/>
              <a:t>Convenient review, printing, spell-checking, and bulk editing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E" sz="2000" dirty="0" smtClean="0"/>
              <a:t>Categories </a:t>
            </a:r>
            <a:r>
              <a:rPr lang="en-IE" sz="2000" dirty="0"/>
              <a:t>and questions can be easily re-organised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E" sz="2000" dirty="0" smtClean="0"/>
              <a:t>Offline </a:t>
            </a:r>
            <a:r>
              <a:rPr lang="en-IE" sz="2000" dirty="0"/>
              <a:t>editing is possible</a:t>
            </a:r>
          </a:p>
          <a:p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384235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21762" cy="813916"/>
          </a:xfrm>
        </p:spPr>
        <p:txBody>
          <a:bodyPr/>
          <a:lstStyle/>
          <a:p>
            <a:r>
              <a:rPr lang="en-IE" dirty="0" smtClean="0"/>
              <a:t>Question Preview Within Word</a:t>
            </a:r>
            <a:endParaRPr lang="en-IE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40" y="1088579"/>
            <a:ext cx="8208912" cy="5314440"/>
          </a:xfrm>
        </p:spPr>
      </p:pic>
    </p:spTree>
    <p:extLst>
      <p:ext uri="{BB962C8B-B14F-4D97-AF65-F5344CB8AC3E}">
        <p14:creationId xmlns:p14="http://schemas.microsoft.com/office/powerpoint/2010/main" val="595643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21762" cy="813916"/>
          </a:xfrm>
        </p:spPr>
        <p:txBody>
          <a:bodyPr/>
          <a:lstStyle/>
          <a:p>
            <a:pPr algn="ctr"/>
            <a:r>
              <a:rPr lang="en-IE" sz="4000" b="0" dirty="0" smtClean="0"/>
              <a:t>Kimmage DSC</a:t>
            </a:r>
            <a:endParaRPr lang="en-IE" sz="4000" b="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503808" y="1331565"/>
            <a:ext cx="4968552" cy="511256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400" dirty="0" smtClean="0"/>
              <a:t>Offers </a:t>
            </a:r>
            <a:r>
              <a:rPr lang="en-IE" sz="2400" dirty="0" smtClean="0"/>
              <a:t>distance learning MA </a:t>
            </a:r>
            <a:r>
              <a:rPr lang="en-IE" sz="2400" dirty="0" smtClean="0"/>
              <a:t>in International Development programme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IE" sz="2000" dirty="0"/>
              <a:t>Also </a:t>
            </a:r>
            <a:r>
              <a:rPr lang="en-IE" sz="2000" dirty="0" smtClean="0"/>
              <a:t>BA with </a:t>
            </a:r>
            <a:r>
              <a:rPr lang="en-IE" sz="2000" dirty="0" err="1" smtClean="0"/>
              <a:t>Maynooth</a:t>
            </a:r>
            <a:r>
              <a:rPr lang="en-IE" sz="2000" dirty="0" smtClean="0"/>
              <a:t> University</a:t>
            </a:r>
            <a:endParaRPr lang="en-IE" sz="2000" dirty="0" smtClean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IE" sz="2000" dirty="0" smtClean="0"/>
              <a:t>CPD courses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400" dirty="0" smtClean="0"/>
              <a:t>&gt; 50% students are located in sub-Saharan Africa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IE" sz="2000" dirty="0" smtClean="0"/>
              <a:t>Largely </a:t>
            </a:r>
            <a:r>
              <a:rPr lang="en-IE" sz="2000" dirty="0" smtClean="0"/>
              <a:t>NGO or government staff 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IE" sz="2000" dirty="0" smtClean="0"/>
              <a:t>Working </a:t>
            </a:r>
            <a:r>
              <a:rPr lang="en-IE" sz="2000" dirty="0" smtClean="0"/>
              <a:t>in national or local </a:t>
            </a:r>
            <a:r>
              <a:rPr lang="en-IE" sz="2000" dirty="0" smtClean="0"/>
              <a:t>offices or </a:t>
            </a:r>
            <a:r>
              <a:rPr lang="en-IE" sz="2000" dirty="0" smtClean="0"/>
              <a:t>“in the field”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400" b="1" i="1" dirty="0" smtClean="0"/>
              <a:t>May </a:t>
            </a:r>
            <a:r>
              <a:rPr lang="en-IE" sz="2400" b="1" i="1" dirty="0" smtClean="0"/>
              <a:t>not have “always on” access to Internet, power </a:t>
            </a:r>
            <a:r>
              <a:rPr lang="en-IE" sz="2400" b="1" i="1" dirty="0"/>
              <a:t>or even</a:t>
            </a:r>
            <a:r>
              <a:rPr lang="en-IE" sz="2400" b="1" i="1" dirty="0" smtClean="0"/>
              <a:t> light</a:t>
            </a:r>
          </a:p>
        </p:txBody>
      </p:sp>
      <p:pic>
        <p:nvPicPr>
          <p:cNvPr id="11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189" y="1331565"/>
            <a:ext cx="3994613" cy="4752528"/>
          </a:xfrm>
        </p:spPr>
      </p:pic>
    </p:spTree>
    <p:extLst>
      <p:ext uri="{BB962C8B-B14F-4D97-AF65-F5344CB8AC3E}">
        <p14:creationId xmlns:p14="http://schemas.microsoft.com/office/powerpoint/2010/main" val="1391717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0">
        <p:fade/>
      </p:transition>
    </mc:Choice>
    <mc:Fallback xmlns="">
      <p:transition spd="med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21762" cy="813916"/>
          </a:xfrm>
        </p:spPr>
        <p:txBody>
          <a:bodyPr/>
          <a:lstStyle/>
          <a:p>
            <a:r>
              <a:rPr lang="en-IE" dirty="0" smtClean="0"/>
              <a:t>Question Format Word Template</a:t>
            </a:r>
            <a:endParaRPr lang="en-IE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02" y="2123653"/>
            <a:ext cx="9471144" cy="3312367"/>
          </a:xfrm>
        </p:spPr>
      </p:pic>
    </p:spTree>
    <p:extLst>
      <p:ext uri="{BB962C8B-B14F-4D97-AF65-F5344CB8AC3E}">
        <p14:creationId xmlns:p14="http://schemas.microsoft.com/office/powerpoint/2010/main" val="3819460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 smtClean="0"/>
              <a:t>Advantages of Word Editing with Import into Moodle</a:t>
            </a:r>
            <a:endParaRPr lang="en-IE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503238" y="1768476"/>
            <a:ext cx="3816994" cy="438762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000" dirty="0" smtClean="0"/>
              <a:t>Familiarity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IE" sz="1600" dirty="0" smtClean="0"/>
              <a:t>Use a tool you already know</a:t>
            </a:r>
            <a:endParaRPr lang="en-IE" sz="1600" dirty="0" smtClean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IE" sz="1600" dirty="0" smtClean="0"/>
              <a:t>Avoid HTML editing in Moodle </a:t>
            </a:r>
            <a:r>
              <a:rPr lang="en-IE" sz="1600" dirty="0" err="1" smtClean="0"/>
              <a:t>Atto</a:t>
            </a:r>
            <a:r>
              <a:rPr lang="en-IE" sz="1600" dirty="0" smtClean="0"/>
              <a:t> Text Editor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000" dirty="0" smtClean="0"/>
              <a:t>Convenience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IE" sz="1600" dirty="0" smtClean="0"/>
              <a:t>Text and images stay together	</a:t>
            </a:r>
            <a:endParaRPr lang="en-IE" sz="1600" dirty="0" smtClean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IE" sz="1600" dirty="0" smtClean="0"/>
              <a:t>Offline editing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000" dirty="0" smtClean="0"/>
              <a:t>Power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IE" sz="1600" dirty="0" smtClean="0"/>
              <a:t>Maintain multi-page books in a single file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IE" sz="1600" dirty="0" smtClean="0"/>
              <a:t>Maintain many multi-field questions in a single file</a:t>
            </a:r>
            <a:endParaRPr lang="en-IE" sz="1600" dirty="0" smtClean="0"/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IE" sz="1600" dirty="0" smtClean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154" y="1619597"/>
            <a:ext cx="4173621" cy="4822347"/>
          </a:xfrm>
        </p:spPr>
      </p:pic>
    </p:spTree>
    <p:extLst>
      <p:ext uri="{BB962C8B-B14F-4D97-AF65-F5344CB8AC3E}">
        <p14:creationId xmlns:p14="http://schemas.microsoft.com/office/powerpoint/2010/main" val="375851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sz="4000" b="0" dirty="0" smtClean="0"/>
              <a:t>Kimmage DSC: Publishing Formats</a:t>
            </a:r>
            <a:endParaRPr lang="en-IE" sz="4000" b="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320" y="1475581"/>
            <a:ext cx="4752527" cy="4417378"/>
          </a:xfrm>
        </p:spPr>
      </p:pic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03238" y="1475582"/>
            <a:ext cx="4437062" cy="4896544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dirty="0" smtClean="0"/>
              <a:t>Course material formats: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IE" dirty="0" smtClean="0"/>
              <a:t>Moodle Book (online)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IE" dirty="0" smtClean="0"/>
              <a:t>PDF for printing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IE" dirty="0" err="1" smtClean="0"/>
              <a:t>ePub</a:t>
            </a:r>
            <a:r>
              <a:rPr lang="en-IE" dirty="0" smtClean="0"/>
              <a:t> </a:t>
            </a:r>
            <a:r>
              <a:rPr lang="en-IE" dirty="0" err="1" smtClean="0"/>
              <a:t>ebooks</a:t>
            </a:r>
            <a:r>
              <a:rPr lang="en-IE" dirty="0" smtClean="0"/>
              <a:t> for tablets/phones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IE" dirty="0" smtClean="0"/>
              <a:t>Kindle for remote workers (great batteries!)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IE" dirty="0" smtClean="0"/>
              <a:t>Even audio files for some recorded lectures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0939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21762" cy="813916"/>
          </a:xfrm>
        </p:spPr>
        <p:txBody>
          <a:bodyPr/>
          <a:lstStyle/>
          <a:p>
            <a:pPr algn="ctr"/>
            <a:r>
              <a:rPr lang="en-IE" sz="4000" b="0" dirty="0" smtClean="0"/>
              <a:t>Publishing Process: Word Master File</a:t>
            </a:r>
            <a:endParaRPr lang="en-IE" sz="4000" b="0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34" y="1259557"/>
            <a:ext cx="8738933" cy="46920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469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 smtClean="0">
                <a:solidFill>
                  <a:srgbClr val="000000"/>
                </a:solidFill>
              </a:rPr>
              <a:t>Plugin: Microsoft Word File </a:t>
            </a:r>
            <a:br>
              <a:rPr lang="en-IE" dirty="0" smtClean="0">
                <a:solidFill>
                  <a:srgbClr val="000000"/>
                </a:solidFill>
              </a:rPr>
            </a:br>
            <a:r>
              <a:rPr lang="en-IE" dirty="0" smtClean="0">
                <a:solidFill>
                  <a:srgbClr val="000000"/>
                </a:solidFill>
              </a:rPr>
              <a:t>Import/Export (Book)</a:t>
            </a:r>
            <a:endParaRPr lang="en-IE" dirty="0">
              <a:solidFill>
                <a:srgbClr val="000000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Imports Microsoft Word files into Moodle</a:t>
            </a:r>
          </a:p>
          <a:p>
            <a:pPr lvl="1"/>
            <a:r>
              <a:rPr lang="en-IE" dirty="0" smtClean="0"/>
              <a:t>Part of a set of plugins to support narrative text content maintenance in Word</a:t>
            </a:r>
          </a:p>
          <a:p>
            <a:pPr lvl="1"/>
            <a:r>
              <a:rPr lang="en-IE" dirty="0" smtClean="0"/>
              <a:t>Supports export from Moodle to Word</a:t>
            </a:r>
          </a:p>
          <a:p>
            <a:pPr lvl="1"/>
            <a:r>
              <a:rPr lang="en-US" dirty="0" smtClean="0"/>
              <a:t>Plugins available for Books, </a:t>
            </a:r>
            <a:r>
              <a:rPr lang="en-US" dirty="0"/>
              <a:t>Question banks or </a:t>
            </a:r>
            <a:r>
              <a:rPr lang="en-US" dirty="0" smtClean="0"/>
              <a:t>Pages</a:t>
            </a:r>
          </a:p>
          <a:p>
            <a:pPr lvl="1"/>
            <a:r>
              <a:rPr lang="en-US" dirty="0" smtClean="0"/>
              <a:t>Or anywhere the </a:t>
            </a:r>
            <a:r>
              <a:rPr lang="en-US" dirty="0" err="1" smtClean="0"/>
              <a:t>Atto</a:t>
            </a:r>
            <a:r>
              <a:rPr lang="en-US" dirty="0" smtClean="0"/>
              <a:t> Text Editor is used in Moodle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  <a:p>
            <a:pPr lvl="2"/>
            <a:endParaRPr lang="en-US" dirty="0" smtClean="0"/>
          </a:p>
          <a:p>
            <a:pPr lvl="2"/>
            <a:endParaRPr lang="en-US" dirty="0"/>
          </a:p>
          <a:p>
            <a:pPr lvl="1"/>
            <a:endParaRPr lang="en-US" dirty="0" smtClean="0"/>
          </a:p>
          <a:p>
            <a:pPr lvl="2"/>
            <a:endParaRPr lang="en-IE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096" y="4931965"/>
            <a:ext cx="4484411" cy="863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10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21762" cy="1317972"/>
          </a:xfrm>
        </p:spPr>
        <p:txBody>
          <a:bodyPr/>
          <a:lstStyle/>
          <a:p>
            <a:pPr algn="ctr"/>
            <a:r>
              <a:rPr lang="en-IE" dirty="0" smtClean="0">
                <a:solidFill>
                  <a:srgbClr val="000000"/>
                </a:solidFill>
              </a:rPr>
              <a:t>Advantages of Import Word File Plugin over Copy/Paste</a:t>
            </a:r>
            <a:endParaRPr lang="en-IE" dirty="0">
              <a:solidFill>
                <a:srgbClr val="000000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idx="1"/>
          </p:nvPr>
        </p:nvSpPr>
        <p:spPr>
          <a:xfrm>
            <a:off x="503238" y="1768476"/>
            <a:ext cx="9026525" cy="4675658"/>
          </a:xfrm>
        </p:spPr>
        <p:txBody>
          <a:bodyPr/>
          <a:lstStyle/>
          <a:p>
            <a:r>
              <a:rPr lang="en-US" dirty="0" smtClean="0"/>
              <a:t>Automatically splits Word file into Moodle Book Chapters</a:t>
            </a:r>
          </a:p>
          <a:p>
            <a:r>
              <a:rPr lang="en-IE" dirty="0" smtClean="0"/>
              <a:t>Imports embedded images</a:t>
            </a:r>
          </a:p>
          <a:p>
            <a:r>
              <a:rPr lang="en-IE" dirty="0" smtClean="0"/>
              <a:t>Demotes headings to suit Moodle conventions</a:t>
            </a:r>
          </a:p>
          <a:p>
            <a:r>
              <a:rPr lang="en-US" dirty="0" smtClean="0"/>
              <a:t>More accessible import of table headings</a:t>
            </a:r>
          </a:p>
          <a:p>
            <a:r>
              <a:rPr lang="en-US" dirty="0" smtClean="0"/>
              <a:t>Supports text highlight boxes </a:t>
            </a:r>
          </a:p>
          <a:p>
            <a:r>
              <a:rPr lang="en-US" dirty="0" smtClean="0"/>
              <a:t>Converts Microsoft Equations into MathML</a:t>
            </a:r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/>
          </a:p>
          <a:p>
            <a:pPr lvl="2"/>
            <a:endParaRPr lang="en-US" dirty="0" smtClean="0"/>
          </a:p>
          <a:p>
            <a:pPr lvl="2"/>
            <a:endParaRPr lang="en-US" dirty="0"/>
          </a:p>
          <a:p>
            <a:pPr lvl="1"/>
            <a:endParaRPr lang="en-US" dirty="0" smtClean="0"/>
          </a:p>
          <a:p>
            <a:pPr lvl="2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85408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21762" cy="741908"/>
          </a:xfrm>
        </p:spPr>
        <p:txBody>
          <a:bodyPr/>
          <a:lstStyle/>
          <a:p>
            <a:pPr algn="ctr"/>
            <a:r>
              <a:rPr lang="en-IE" sz="4400" b="0" dirty="0" smtClean="0"/>
              <a:t>Book Import: Convert and Split</a:t>
            </a:r>
            <a:endParaRPr lang="en-IE" sz="4400" b="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8" y="1259557"/>
            <a:ext cx="9241503" cy="3816424"/>
          </a:xfr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47824" y="5292005"/>
            <a:ext cx="8881939" cy="1080121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dirty="0" smtClean="0"/>
              <a:t>Word files are split into chapters or subchapters based on Word “Heading 1” or “Heading 2” styles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1254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179437"/>
            <a:ext cx="8711951" cy="648073"/>
          </a:xfrm>
        </p:spPr>
        <p:txBody>
          <a:bodyPr/>
          <a:lstStyle/>
          <a:p>
            <a:pPr algn="ctr"/>
            <a:r>
              <a:rPr lang="en-US" sz="3600" b="0" dirty="0" smtClean="0"/>
              <a:t>Content: Word Styles =&gt; HTML Elements</a:t>
            </a:r>
            <a:endParaRPr lang="en-IE" sz="3600" b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3848" y="5292005"/>
            <a:ext cx="8424936" cy="122413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Basic principle: map Word styles into corresponding HTML elements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Also keeps some (but not all) explicit formatting (e.g. bold)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I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3848" y="899517"/>
            <a:ext cx="8332083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068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21762" cy="885924"/>
          </a:xfrm>
        </p:spPr>
        <p:txBody>
          <a:bodyPr/>
          <a:lstStyle/>
          <a:p>
            <a:pPr algn="ctr"/>
            <a:r>
              <a:rPr lang="en-IE" dirty="0" smtClean="0"/>
              <a:t>Heading Style to Element Mapping</a:t>
            </a:r>
            <a:endParaRPr lang="en-IE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16" y="1115541"/>
            <a:ext cx="8712968" cy="3745513"/>
          </a:xfr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75816" y="5292004"/>
            <a:ext cx="8953947" cy="1152129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Demotes “Heading 1” style to h3, “Heading 2” to h4, etc.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000" dirty="0" smtClean="0"/>
              <a:t>Required to overcome </a:t>
            </a:r>
            <a:r>
              <a:rPr lang="en-US" sz="2000" dirty="0" err="1" smtClean="0"/>
              <a:t>Moodles</a:t>
            </a:r>
            <a:r>
              <a:rPr lang="en-US" sz="2000" dirty="0" smtClean="0"/>
              <a:t>’ flawed(!) heading usage convention</a:t>
            </a:r>
          </a:p>
        </p:txBody>
      </p:sp>
    </p:spTree>
    <p:extLst>
      <p:ext uri="{BB962C8B-B14F-4D97-AF65-F5344CB8AC3E}">
        <p14:creationId xmlns:p14="http://schemas.microsoft.com/office/powerpoint/2010/main" val="79170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dscSlideTemplat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Droid Sans Fallback"/>
        <a:cs typeface="Droid Sans Fallback"/>
      </a:majorFont>
      <a:minorFont>
        <a:latin typeface="Georgia"/>
        <a:ea typeface="Droid Sans Fallback"/>
        <a:cs typeface="Droid Sans Fallback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kdscSlideTemplate</Template>
  <TotalTime>1643</TotalTime>
  <Words>619</Words>
  <Application>Microsoft Office PowerPoint</Application>
  <PresentationFormat>Custom</PresentationFormat>
  <Paragraphs>104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kdscSlideTemplate</vt:lpstr>
      <vt:lpstr>The Marriage of Moodle (and Word)</vt:lpstr>
      <vt:lpstr>Kimmage DSC</vt:lpstr>
      <vt:lpstr>Kimmage DSC: Publishing Formats</vt:lpstr>
      <vt:lpstr>Publishing Process: Word Master File</vt:lpstr>
      <vt:lpstr>Plugin: Microsoft Word File  Import/Export (Book)</vt:lpstr>
      <vt:lpstr>Advantages of Import Word File Plugin over Copy/Paste</vt:lpstr>
      <vt:lpstr>Book Import: Convert and Split</vt:lpstr>
      <vt:lpstr>Content: Word Styles =&gt; HTML Elements</vt:lpstr>
      <vt:lpstr>Heading Style to Element Mapping</vt:lpstr>
      <vt:lpstr>Pictures/Images</vt:lpstr>
      <vt:lpstr>Importing Tables</vt:lpstr>
      <vt:lpstr>Highlight Boxes</vt:lpstr>
      <vt:lpstr>Microsoft Equation Editor to MathML</vt:lpstr>
      <vt:lpstr>Getting Started Creating a Book</vt:lpstr>
      <vt:lpstr>Editing: MoodleBook Word Template</vt:lpstr>
      <vt:lpstr>Microsoft Word File Import/Export Set</vt:lpstr>
      <vt:lpstr>Atto Text Editor: Word File Import Plugin</vt:lpstr>
      <vt:lpstr>Question Format Word Import Plugin</vt:lpstr>
      <vt:lpstr>Question Preview Within Word</vt:lpstr>
      <vt:lpstr>Question Format Word Template</vt:lpstr>
      <vt:lpstr>Advantages of Word Editing with Import into Moodle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Eoin Campbell</dc:creator>
  <cp:lastModifiedBy>Eoin Campbell</cp:lastModifiedBy>
  <cp:revision>129</cp:revision>
  <cp:lastPrinted>2017-03-30T14:31:21Z</cp:lastPrinted>
  <dcterms:created xsi:type="dcterms:W3CDTF">2017-03-21T16:38:18Z</dcterms:created>
  <dcterms:modified xsi:type="dcterms:W3CDTF">2017-03-30T21:50:09Z</dcterms:modified>
</cp:coreProperties>
</file>